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307" r:id="rId2"/>
    <p:sldId id="326" r:id="rId3"/>
    <p:sldId id="311" r:id="rId4"/>
    <p:sldId id="327" r:id="rId5"/>
    <p:sldId id="310" r:id="rId6"/>
    <p:sldId id="312" r:id="rId7"/>
    <p:sldId id="313" r:id="rId8"/>
    <p:sldId id="315" r:id="rId9"/>
    <p:sldId id="316" r:id="rId10"/>
    <p:sldId id="323" r:id="rId11"/>
    <p:sldId id="320" r:id="rId12"/>
    <p:sldId id="321" r:id="rId13"/>
    <p:sldId id="322" r:id="rId14"/>
    <p:sldId id="305" r:id="rId15"/>
    <p:sldId id="318" r:id="rId16"/>
    <p:sldId id="319" r:id="rId17"/>
    <p:sldId id="306" r:id="rId18"/>
    <p:sldId id="324" r:id="rId19"/>
    <p:sldId id="304" r:id="rId20"/>
    <p:sldId id="314" r:id="rId21"/>
    <p:sldId id="309" r:id="rId22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F2A"/>
    <a:srgbClr val="BF7DCB"/>
    <a:srgbClr val="FFFFFF"/>
    <a:srgbClr val="00A153"/>
    <a:srgbClr val="F3B12E"/>
    <a:srgbClr val="C682D3"/>
    <a:srgbClr val="DBB9E3"/>
    <a:srgbClr val="F2F5F9"/>
    <a:srgbClr val="F4AD36"/>
    <a:srgbClr val="05A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4796"/>
    <p:restoredTop sz="97869"/>
  </p:normalViewPr>
  <p:slideViewPr>
    <p:cSldViewPr snapToGrid="0" snapToObjects="1">
      <p:cViewPr varScale="1">
        <p:scale>
          <a:sx n="302" d="100"/>
          <a:sy n="302" d="100"/>
        </p:scale>
        <p:origin x="1048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10/13/25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10/13/25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10/13/25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10/13/25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10/13/25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10/13/25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10/13/25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10/13/25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10/13/25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10/13/25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53674"/>
            <a:ext cx="4192910" cy="2699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Tweetal apps:</a:t>
            </a:r>
            <a:endParaRPr lang="nl-NL" sz="900" dirty="0"/>
          </a:p>
          <a:p>
            <a:pPr marL="520700" lvl="1" indent="-182563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Apple</a:t>
            </a:r>
            <a:r>
              <a:rPr lang="nl-NL" sz="1000" dirty="0">
                <a:solidFill>
                  <a:schemeClr val="tx1"/>
                </a:solidFill>
              </a:rPr>
              <a:t>: iPhone / iPad (staat in de App Store)</a:t>
            </a:r>
          </a:p>
          <a:p>
            <a:pPr marL="520700" lvl="1" indent="-182563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non-Apple:</a:t>
            </a:r>
            <a:r>
              <a:rPr lang="nl-NL" sz="1000" dirty="0">
                <a:solidFill>
                  <a:schemeClr val="tx1"/>
                </a:solidFill>
              </a:rPr>
              <a:t> (Android, PCs, tablets): via speciale webpagina’s</a:t>
            </a:r>
            <a:endParaRPr lang="nl-NL" sz="12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Rondom</a:t>
            </a:r>
            <a:r>
              <a:rPr lang="nl-NL" sz="1200" dirty="0">
                <a:solidFill>
                  <a:srgbClr val="D16349"/>
                </a:solidFill>
              </a:rPr>
              <a:t> Club concept</a:t>
            </a:r>
            <a:r>
              <a:rPr lang="nl-NL" sz="1200" dirty="0"/>
              <a:t> </a:t>
            </a:r>
            <a:r>
              <a:rPr lang="nl-NL" sz="900" dirty="0"/>
              <a:t>(i.t.t. Squarespace, Flickr,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(straks)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b.v. hun portfolio’s)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(“Klik en Connect”) met </a:t>
            </a:r>
            <a:r>
              <a:rPr lang="nl-NL" sz="1000" dirty="0">
                <a:solidFill>
                  <a:srgbClr val="C00000"/>
                </a:solidFill>
              </a:rPr>
              <a:t>Fotobond</a:t>
            </a:r>
            <a:r>
              <a:rPr lang="nl-NL" sz="1000" dirty="0">
                <a:solidFill>
                  <a:schemeClr val="tx1"/>
                </a:solidFill>
              </a:rPr>
              <a:t> Brabant-Oost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Belangrijkste features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↔ Fotografen  Portfolio’s  Expertises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Ondersteuning voor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leden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(per Fotobond regio)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opsporen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zelfde expertise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(b.v. “concertfotografie”)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clubwebsites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(b.v. </a:t>
            </a:r>
            <a:r>
              <a:rPr lang="nl-NL" sz="10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)</a:t>
            </a:r>
            <a:endParaRPr lang="nl-NL" sz="6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Gratis</a:t>
            </a:r>
            <a:endParaRPr lang="nl-NL" sz="1000" i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8A1CFD-2C16-C3CB-CCF0-87480E97A76D}"/>
              </a:ext>
            </a:extLst>
          </p:cNvPr>
          <p:cNvSpPr/>
          <p:nvPr/>
        </p:nvSpPr>
        <p:spPr>
          <a:xfrm>
            <a:off x="557349" y="3814354"/>
            <a:ext cx="2899954" cy="18288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pps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</a:t>
            </a:r>
            <a:r>
              <a:rPr lang="en-NL" sz="1100"/>
              <a:t>den Hamer</a:t>
            </a:r>
            <a:r>
              <a:rPr lang="en-US" sz="1100" dirty="0"/>
              <a:t> (</a:t>
            </a:r>
            <a:r>
              <a:rPr lang="en-US" sz="1100" dirty="0" err="1"/>
              <a:t>fgDeGender</a:t>
            </a:r>
            <a:r>
              <a:rPr lang="en-US" sz="1100" dirty="0"/>
              <a:t>)</a:t>
            </a:r>
            <a:endParaRPr lang="en-NL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US" sz="1100" dirty="0"/>
              <a:t>13</a:t>
            </a:r>
            <a:r>
              <a:rPr lang="en-NL" sz="1100"/>
              <a:t> </a:t>
            </a:r>
            <a:r>
              <a:rPr lang="en-US" sz="1100" dirty="0"/>
              <a:t>Oct</a:t>
            </a:r>
            <a:r>
              <a:rPr lang="en-NL" sz="1100"/>
              <a:t> 2</a:t>
            </a:r>
            <a:r>
              <a:rPr lang="en-US" sz="1100" dirty="0"/>
              <a:t>5</a:t>
            </a:r>
            <a:endParaRPr lang="en-NL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/>
          <a:stretch/>
        </p:blipFill>
        <p:spPr>
          <a:xfrm>
            <a:off x="4732724" y="2053674"/>
            <a:ext cx="4192910" cy="26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3FA6D4-0C2D-B818-02E2-304958C8145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97C4B-A25F-449C-6FB4-66333483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 b="7168"/>
          <a:stretch>
            <a:fillRect/>
          </a:stretch>
        </p:blipFill>
        <p:spPr>
          <a:xfrm>
            <a:off x="1944710" y="1623202"/>
            <a:ext cx="5044653" cy="30153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F07BA5-AA42-4288-4982-87417F90D0CA}"/>
              </a:ext>
            </a:extLst>
          </p:cNvPr>
          <p:cNvGrpSpPr/>
          <p:nvPr/>
        </p:nvGrpSpPr>
        <p:grpSpPr>
          <a:xfrm>
            <a:off x="2116429" y="98342"/>
            <a:ext cx="4730839" cy="384721"/>
            <a:chOff x="2116429" y="1238481"/>
            <a:chExt cx="4730839" cy="3847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E1355-666B-A385-988D-04665AFAB610}"/>
                </a:ext>
              </a:extLst>
            </p:cNvPr>
            <p:cNvSpPr txBox="1"/>
            <p:nvPr/>
          </p:nvSpPr>
          <p:spPr>
            <a:xfrm>
              <a:off x="5434885" y="1238481"/>
              <a:ext cx="1412383" cy="38472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900" dirty="0">
                  <a:solidFill>
                    <a:srgbClr val="00A1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Portfolio’s</a:t>
              </a:r>
              <a:endParaRPr lang="en-US" sz="19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D6A2D1-0190-4C43-7A83-3CDC17213791}"/>
                </a:ext>
              </a:extLst>
            </p:cNvPr>
            <p:cNvSpPr txBox="1"/>
            <p:nvPr/>
          </p:nvSpPr>
          <p:spPr>
            <a:xfrm>
              <a:off x="2116429" y="1238481"/>
              <a:ext cx="1408091" cy="38472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900" dirty="0">
                  <a:solidFill>
                    <a:srgbClr val="C682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Clubs</a:t>
              </a:r>
              <a:endParaRPr lang="en-US" sz="1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3AF3F5-F3C7-E5B7-A3A7-AB1EF386A306}"/>
                </a:ext>
              </a:extLst>
            </p:cNvPr>
            <p:cNvSpPr txBox="1"/>
            <p:nvPr/>
          </p:nvSpPr>
          <p:spPr>
            <a:xfrm>
              <a:off x="3773511" y="1238481"/>
              <a:ext cx="1412383" cy="38472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900" dirty="0" err="1">
                  <a:solidFill>
                    <a:srgbClr val="F6AF2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ClubLeden</a:t>
              </a:r>
              <a:endParaRPr lang="en-US" sz="1900" dirty="0"/>
            </a:p>
          </p:txBody>
        </p:sp>
        <p:sp>
          <p:nvSpPr>
            <p:cNvPr id="22" name="Left-Right Arrow 21">
              <a:extLst>
                <a:ext uri="{FF2B5EF4-FFF2-40B4-BE49-F238E27FC236}">
                  <a16:creationId xmlns:a16="http://schemas.microsoft.com/office/drawing/2014/main" id="{A597E62D-8219-CE54-5AC8-5549B9CA1FA9}"/>
                </a:ext>
              </a:extLst>
            </p:cNvPr>
            <p:cNvSpPr/>
            <p:nvPr/>
          </p:nvSpPr>
          <p:spPr>
            <a:xfrm>
              <a:off x="5151551" y="1395296"/>
              <a:ext cx="403538" cy="103761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-Right Arrow 25">
              <a:extLst>
                <a:ext uri="{FF2B5EF4-FFF2-40B4-BE49-F238E27FC236}">
                  <a16:creationId xmlns:a16="http://schemas.microsoft.com/office/drawing/2014/main" id="{18D327F2-AAE0-B917-0479-1F8B440AE91A}"/>
                </a:ext>
              </a:extLst>
            </p:cNvPr>
            <p:cNvSpPr/>
            <p:nvPr/>
          </p:nvSpPr>
          <p:spPr>
            <a:xfrm>
              <a:off x="3369973" y="1395296"/>
              <a:ext cx="403538" cy="103761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A048FB-09D1-58AE-3976-F23DDD030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5306" r="1813" b="39862"/>
          <a:stretch>
            <a:fillRect/>
          </a:stretch>
        </p:blipFill>
        <p:spPr>
          <a:xfrm>
            <a:off x="200613" y="270545"/>
            <a:ext cx="4881490" cy="4253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098BD8-8F5D-A6F4-A7F5-70C87E29E98E}"/>
              </a:ext>
            </a:extLst>
          </p:cNvPr>
          <p:cNvSpPr txBox="1"/>
          <p:nvPr/>
        </p:nvSpPr>
        <p:spPr>
          <a:xfrm>
            <a:off x="7432497" y="113730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83E92-1C58-343B-AA31-CFD80BD8DF95}"/>
              </a:ext>
            </a:extLst>
          </p:cNvPr>
          <p:cNvSpPr txBox="1"/>
          <p:nvPr/>
        </p:nvSpPr>
        <p:spPr>
          <a:xfrm>
            <a:off x="4114041" y="113730"/>
            <a:ext cx="1408091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9EAD6-C771-7D49-A7CB-3096D2B04DE1}"/>
              </a:ext>
            </a:extLst>
          </p:cNvPr>
          <p:cNvSpPr txBox="1"/>
          <p:nvPr/>
        </p:nvSpPr>
        <p:spPr>
          <a:xfrm>
            <a:off x="5771123" y="113730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0D7B233F-5AA0-4B1E-9874-E2C638FCA800}"/>
              </a:ext>
            </a:extLst>
          </p:cNvPr>
          <p:cNvSpPr/>
          <p:nvPr/>
        </p:nvSpPr>
        <p:spPr>
          <a:xfrm>
            <a:off x="7149163" y="270545"/>
            <a:ext cx="403538" cy="10376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1070268B-196D-896E-F4A2-2DDB9C1D78AF}"/>
              </a:ext>
            </a:extLst>
          </p:cNvPr>
          <p:cNvSpPr/>
          <p:nvPr/>
        </p:nvSpPr>
        <p:spPr>
          <a:xfrm>
            <a:off x="5367585" y="270545"/>
            <a:ext cx="403538" cy="10376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 shot of a phone&#10;&#10;AI-generated content may be incorrect.">
            <a:extLst>
              <a:ext uri="{FF2B5EF4-FFF2-40B4-BE49-F238E27FC236}">
                <a16:creationId xmlns:a16="http://schemas.microsoft.com/office/drawing/2014/main" id="{2325B1DE-EA9C-E1F2-A444-28D3DEC66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3" b="5535"/>
          <a:stretch>
            <a:fillRect/>
          </a:stretch>
        </p:blipFill>
        <p:spPr>
          <a:xfrm>
            <a:off x="6004911" y="569085"/>
            <a:ext cx="2062968" cy="40053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D28014-71BE-B1D5-CCB2-0904A1C18D81}"/>
              </a:ext>
            </a:extLst>
          </p:cNvPr>
          <p:cNvSpPr txBox="1"/>
          <p:nvPr/>
        </p:nvSpPr>
        <p:spPr>
          <a:xfrm>
            <a:off x="5847246" y="4545886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Nationale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internationale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fotomusea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FA6C0C-35D7-5446-654C-E28E06008508}"/>
              </a:ext>
            </a:extLst>
          </p:cNvPr>
          <p:cNvSpPr txBox="1"/>
          <p:nvPr/>
        </p:nvSpPr>
        <p:spPr>
          <a:xfrm>
            <a:off x="200614" y="4545886"/>
            <a:ext cx="4847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16 clubs in de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buurt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van Eindhoven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2E5A3D-EAC8-DDA4-0D79-CB99BBB80957}"/>
              </a:ext>
            </a:extLst>
          </p:cNvPr>
          <p:cNvSpPr txBox="1"/>
          <p:nvPr/>
        </p:nvSpPr>
        <p:spPr>
          <a:xfrm>
            <a:off x="5733297" y="113730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44FCB-CE8C-67EB-088C-EF388358A2AD}"/>
              </a:ext>
            </a:extLst>
          </p:cNvPr>
          <p:cNvSpPr txBox="1"/>
          <p:nvPr/>
        </p:nvSpPr>
        <p:spPr>
          <a:xfrm>
            <a:off x="2414841" y="113730"/>
            <a:ext cx="1408091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B45D0-AE02-39D0-1FB3-AEE9C9F73FAA}"/>
              </a:ext>
            </a:extLst>
          </p:cNvPr>
          <p:cNvSpPr txBox="1"/>
          <p:nvPr/>
        </p:nvSpPr>
        <p:spPr>
          <a:xfrm>
            <a:off x="4071923" y="113730"/>
            <a:ext cx="1412383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6BB88971-65FC-93BB-104F-C528189D9BD0}"/>
              </a:ext>
            </a:extLst>
          </p:cNvPr>
          <p:cNvSpPr/>
          <p:nvPr/>
        </p:nvSpPr>
        <p:spPr>
          <a:xfrm>
            <a:off x="5449963" y="270545"/>
            <a:ext cx="403538" cy="10376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4627F0D6-61D3-1BB5-F708-984528334B2F}"/>
              </a:ext>
            </a:extLst>
          </p:cNvPr>
          <p:cNvSpPr/>
          <p:nvPr/>
        </p:nvSpPr>
        <p:spPr>
          <a:xfrm>
            <a:off x="3668385" y="270545"/>
            <a:ext cx="403538" cy="10376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193183"/>
            <a:ext cx="2181430" cy="43059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442855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Leden van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een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Eindhovense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fotoclub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267200"/>
            <a:ext cx="4045274" cy="7968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zijn/haar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Hiermee kan je fotografen met die expertise vinden.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218D75-B18C-63E3-330F-88306210CC8D}"/>
              </a:ext>
            </a:extLst>
          </p:cNvPr>
          <p:cNvSpPr txBox="1"/>
          <p:nvPr/>
        </p:nvSpPr>
        <p:spPr>
          <a:xfrm>
            <a:off x="4071922" y="882479"/>
            <a:ext cx="1412383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pic>
        <p:nvPicPr>
          <p:cNvPr id="19" name="Picture 1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7630D9-852E-06EE-BE5F-FDD75C760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9" b="4699"/>
          <a:stretch>
            <a:fillRect/>
          </a:stretch>
        </p:blipFill>
        <p:spPr>
          <a:xfrm>
            <a:off x="6790146" y="193182"/>
            <a:ext cx="2201993" cy="43059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2306C5-BE88-98DB-E376-B5FF3F89C799}"/>
              </a:ext>
            </a:extLst>
          </p:cNvPr>
          <p:cNvSpPr txBox="1"/>
          <p:nvPr/>
        </p:nvSpPr>
        <p:spPr>
          <a:xfrm>
            <a:off x="7308919" y="4442855"/>
            <a:ext cx="1230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Portretfotografen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72127" y="2457961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4285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in de web app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B43751BB-6EB6-5F99-4D2D-73FC0AF0ED70}"/>
              </a:ext>
            </a:extLst>
          </p:cNvPr>
          <p:cNvSpPr/>
          <p:nvPr/>
        </p:nvSpPr>
        <p:spPr>
          <a:xfrm rot="16200000">
            <a:off x="4576344" y="617841"/>
            <a:ext cx="403538" cy="13093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1: </a:t>
            </a:r>
            <a:r>
              <a:rPr lang="en-NL"/>
              <a:t>hoe voeg</a:t>
            </a:r>
            <a:r>
              <a:rPr lang="en-US" dirty="0"/>
              <a:t> je </a:t>
            </a:r>
            <a:r>
              <a:rPr lang="en-NL"/>
              <a:t>clubs </a:t>
            </a:r>
            <a:r>
              <a:rPr lang="en-NL" dirty="0"/>
              <a:t>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02" y="483063"/>
            <a:ext cx="5606922" cy="2626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973061" y="1540825"/>
            <a:ext cx="1064655" cy="193183"/>
          </a:xfrm>
          <a:prstGeom prst="leftArrow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3662809" y="693555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</a:t>
            </a:r>
            <a:r>
              <a:rPr lang="en-NL" sz="1400"/>
              <a:t>mag </a:t>
            </a:r>
            <a:r>
              <a:rPr lang="en-US" sz="1400" dirty="0" err="1"/>
              <a:t>hun</a:t>
            </a:r>
            <a:r>
              <a:rPr lang="en-US" sz="1400" dirty="0"/>
              <a:t> eigen</a:t>
            </a:r>
            <a:r>
              <a:rPr lang="en-NL" sz="1400"/>
              <a:t> </a:t>
            </a:r>
            <a:r>
              <a:rPr lang="en-NL" sz="1400" dirty="0"/>
              <a:t>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</a:t>
            </a:r>
            <a:r>
              <a:rPr lang="en-NL" sz="1400"/>
              <a:t>als </a:t>
            </a:r>
            <a:r>
              <a:rPr lang="en-US" sz="1400" dirty="0"/>
              <a:t>hoe </a:t>
            </a:r>
            <a:r>
              <a:rPr lang="en-NL" sz="1400"/>
              <a:t>Wordpress </a:t>
            </a:r>
            <a:r>
              <a:rPr lang="en-NL" sz="1400" dirty="0"/>
              <a:t>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vermeld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worden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als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9999.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2953512"/>
            <a:ext cx="2479351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</a:t>
            </a:r>
            <a:r>
              <a:rPr lang="en-NL"/>
              <a:t>ledenlijst (</a:t>
            </a:r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2) </a:t>
            </a:r>
            <a:r>
              <a:rPr lang="en-NL"/>
              <a:t>eruit </a:t>
            </a:r>
            <a:r>
              <a:rPr lang="en-US" dirty="0"/>
              <a:t>in de</a:t>
            </a:r>
            <a:r>
              <a:rPr lang="en-NL"/>
              <a:t> </a:t>
            </a:r>
            <a:r>
              <a:rPr lang="en-NL" dirty="0"/>
              <a:t>app </a:t>
            </a:r>
            <a:r>
              <a:rPr lang="en-NL"/>
              <a:t>en </a:t>
            </a:r>
            <a:r>
              <a:rPr lang="en-US" dirty="0"/>
              <a:t>op de </a:t>
            </a:r>
            <a:r>
              <a:rPr lang="en-NL"/>
              <a:t>website</a:t>
            </a:r>
            <a:r>
              <a:rPr lang="en-NL" dirty="0"/>
              <a:t>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9BC25D-27EC-7E6A-FB7B-F3C0B306A2D3}"/>
              </a:ext>
            </a:extLst>
          </p:cNvPr>
          <p:cNvGrpSpPr/>
          <p:nvPr/>
        </p:nvGrpSpPr>
        <p:grpSpPr>
          <a:xfrm>
            <a:off x="4991053" y="1074461"/>
            <a:ext cx="4152947" cy="3325667"/>
            <a:chOff x="4991053" y="1074461"/>
            <a:chExt cx="4152947" cy="3325667"/>
          </a:xfrm>
        </p:grpSpPr>
        <p:pic>
          <p:nvPicPr>
            <p:cNvPr id="17" name="Picture 16" descr="A table with text on it&#10;&#10;Description automatically generated">
              <a:extLst>
                <a:ext uri="{FF2B5EF4-FFF2-40B4-BE49-F238E27FC236}">
                  <a16:creationId xmlns:a16="http://schemas.microsoft.com/office/drawing/2014/main" id="{0BDB14A4-27FA-0885-BB80-1EAFBDD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53" y="1074461"/>
              <a:ext cx="4152947" cy="33256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CBA67-04FB-0A46-AAEF-B1828E1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3582197"/>
              <a:ext cx="712788" cy="17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2451</TotalTime>
  <Words>895</Words>
  <Application>Microsoft Macintosh PowerPoint</Application>
  <PresentationFormat>On-screen Show (16:9)</PresentationFormat>
  <Paragraphs>155</Paragraphs>
  <Slides>21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De Fotoclub Hub apps Portfolio’s van leden van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172</cp:revision>
  <dcterms:created xsi:type="dcterms:W3CDTF">2019-12-06T15:20:23Z</dcterms:created>
  <dcterms:modified xsi:type="dcterms:W3CDTF">2025-10-13T14:29:36Z</dcterms:modified>
</cp:coreProperties>
</file>